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5687"/>
  </p:normalViewPr>
  <p:slideViewPr>
    <p:cSldViewPr snapToGrid="0" snapToObjects="1">
      <p:cViewPr varScale="1">
        <p:scale>
          <a:sx n="105" d="100"/>
          <a:sy n="105" d="100"/>
        </p:scale>
        <p:origin x="3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10EE4-6106-054B-9534-62DF99236C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9DD07E8-507B-B848-B283-E3DAA0B6E8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EE8748-3B6C-BA4C-B3B7-EF7E1DE6A3DB}"/>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F873DBB6-13B3-0A41-BEED-398A717319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9E8A3E-AB63-D549-84F3-80E4F5B459B7}"/>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552882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561F5-134A-3043-B6B9-F8C9EF544D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0D573E9-2DF8-6F44-BAEB-42F33279F85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089CF3-7181-2243-94AF-840D6D2EEC98}"/>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123C4963-D42F-5A47-9C78-14F3E86C4F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42D947-4E60-D64A-ADD7-AE1BF2CC2186}"/>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3406089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783BB4-52F9-6344-9737-F5098BD9DD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34967A-728A-DF4F-95C7-528EB3C58B1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A9DEF0-7995-CC4D-9D5D-ECBE17F9D0FB}"/>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21246085-A5F1-1E40-8921-CD749C553B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C6E95C-4319-9A4E-B0F5-52D372E0DC93}"/>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3847212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85103-01AB-5544-8FB6-25F8E7C7BE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E446BA-614B-A940-B87C-C317640DDB8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43588D-E603-9345-AD3E-F32AA03D1545}"/>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12C64121-3D17-CC42-BD9D-41E98BFED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37B71-4A4B-154D-9E6F-011827E24A99}"/>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4062737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9C476-FE1B-D049-A2CE-4E8ACF1D74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EFDD30C-B79E-A247-AF8C-8DDF26D661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37B20A8-918E-2D4C-8E05-3457BEC62C12}"/>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7D0F98F6-DAF0-6341-BA02-B5B8DCDCAD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EE2BDA-2A94-6448-964F-FA44E06C73C8}"/>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477478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CB0DF-B706-3244-BDC8-6E527282B6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29D5E3-BD74-8449-ADB2-94827A544F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184890-E725-7E45-9EBF-6709EBA0AA5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7C17A6-F08C-C145-B413-423F6BF095B3}"/>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6" name="Footer Placeholder 5">
            <a:extLst>
              <a:ext uri="{FF2B5EF4-FFF2-40B4-BE49-F238E27FC236}">
                <a16:creationId xmlns:a16="http://schemas.microsoft.com/office/drawing/2014/main" id="{26BDC093-C9ED-7749-ABCB-58F0E6DA12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D437A1-9764-CE45-B3DD-5381293E9DCC}"/>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1409183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94102-2D64-0C4A-9D57-88C0627C64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A89D11-ADE1-F64F-8D4D-751618BD62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822303-A427-F444-8F7A-4E3EBD3DC5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24779E-29AE-1041-94DB-81EAEBDD2A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6C1167F-E0A9-004A-AB33-6A794136151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8C21903-5968-3B40-90B8-78B83EBF2A96}"/>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8" name="Footer Placeholder 7">
            <a:extLst>
              <a:ext uri="{FF2B5EF4-FFF2-40B4-BE49-F238E27FC236}">
                <a16:creationId xmlns:a16="http://schemas.microsoft.com/office/drawing/2014/main" id="{C8AA84CD-5D95-6744-A164-AE6DCF7DBB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B9A114-6F4B-6240-9DF5-92C887D24CB5}"/>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42601894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7A65A-558B-2942-86B0-843AB2F5322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386FEA-02E0-B048-8135-2CA466A79F32}"/>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4" name="Footer Placeholder 3">
            <a:extLst>
              <a:ext uri="{FF2B5EF4-FFF2-40B4-BE49-F238E27FC236}">
                <a16:creationId xmlns:a16="http://schemas.microsoft.com/office/drawing/2014/main" id="{00EA2B03-9645-764D-8417-8E1C0F3379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87BA33-B7D8-9E41-A099-3B550916D9D1}"/>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1808860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B45FD5-7371-7549-A7BF-A54E47DF0E33}"/>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3" name="Footer Placeholder 2">
            <a:extLst>
              <a:ext uri="{FF2B5EF4-FFF2-40B4-BE49-F238E27FC236}">
                <a16:creationId xmlns:a16="http://schemas.microsoft.com/office/drawing/2014/main" id="{6F452AF6-245A-0441-BC5F-4E8D7FEFC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079208-EF17-3743-8BD9-BDB5B64C7342}"/>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3188887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C5E3B-3903-6049-8667-D99DCF29E8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92124A-AF5D-EF4F-9CFF-D2DC9B8AA0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A83C8B-68CA-B84B-90A7-9F319A8036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3899143-20AE-9346-8B88-CF6BB7957299}"/>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6" name="Footer Placeholder 5">
            <a:extLst>
              <a:ext uri="{FF2B5EF4-FFF2-40B4-BE49-F238E27FC236}">
                <a16:creationId xmlns:a16="http://schemas.microsoft.com/office/drawing/2014/main" id="{53092A0A-400C-C94F-BF5C-453E85A310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6A7AB3-CD0D-A84E-9410-1BAA77CE98D5}"/>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2175757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E1332-B749-7047-AF0B-B6BD713FF8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41781B-A421-404A-BE07-99611658A8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80CBC9B-BBE6-7543-A36D-6324F635F0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FD57436-8D48-2C41-8952-E249C69DE278}"/>
              </a:ext>
            </a:extLst>
          </p:cNvPr>
          <p:cNvSpPr>
            <a:spLocks noGrp="1"/>
          </p:cNvSpPr>
          <p:nvPr>
            <p:ph type="dt" sz="half" idx="10"/>
          </p:nvPr>
        </p:nvSpPr>
        <p:spPr/>
        <p:txBody>
          <a:bodyPr/>
          <a:lstStyle/>
          <a:p>
            <a:fld id="{C51FEE34-1BE4-FC48-9972-85157273D59C}" type="datetimeFigureOut">
              <a:rPr lang="en-US" smtClean="0"/>
              <a:t>2/8/21</a:t>
            </a:fld>
            <a:endParaRPr lang="en-US"/>
          </a:p>
        </p:txBody>
      </p:sp>
      <p:sp>
        <p:nvSpPr>
          <p:cNvPr id="6" name="Footer Placeholder 5">
            <a:extLst>
              <a:ext uri="{FF2B5EF4-FFF2-40B4-BE49-F238E27FC236}">
                <a16:creationId xmlns:a16="http://schemas.microsoft.com/office/drawing/2014/main" id="{B22AA16E-FDA3-DB42-9431-9CDED590C5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FDE3F0-EE9A-F348-9E20-C994A38A7F33}"/>
              </a:ext>
            </a:extLst>
          </p:cNvPr>
          <p:cNvSpPr>
            <a:spLocks noGrp="1"/>
          </p:cNvSpPr>
          <p:nvPr>
            <p:ph type="sldNum" sz="quarter" idx="12"/>
          </p:nvPr>
        </p:nvSpPr>
        <p:spPr/>
        <p:txBody>
          <a:bodyPr/>
          <a:lstStyle/>
          <a:p>
            <a:fld id="{85371614-7D97-3142-BBD7-705CCBF6E055}" type="slidenum">
              <a:rPr lang="en-US" smtClean="0"/>
              <a:t>‹#›</a:t>
            </a:fld>
            <a:endParaRPr lang="en-US"/>
          </a:p>
        </p:txBody>
      </p:sp>
    </p:spTree>
    <p:extLst>
      <p:ext uri="{BB962C8B-B14F-4D97-AF65-F5344CB8AC3E}">
        <p14:creationId xmlns:p14="http://schemas.microsoft.com/office/powerpoint/2010/main" val="151901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A3FDCD-363D-BC44-AD17-A269F04376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C86D78-E5AE-2841-84B8-256080DD8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001201-5E21-FA44-9009-3D6C7F838C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1FEE34-1BE4-FC48-9972-85157273D59C}" type="datetimeFigureOut">
              <a:rPr lang="en-US" smtClean="0"/>
              <a:t>2/8/21</a:t>
            </a:fld>
            <a:endParaRPr lang="en-US"/>
          </a:p>
        </p:txBody>
      </p:sp>
      <p:sp>
        <p:nvSpPr>
          <p:cNvPr id="5" name="Footer Placeholder 4">
            <a:extLst>
              <a:ext uri="{FF2B5EF4-FFF2-40B4-BE49-F238E27FC236}">
                <a16:creationId xmlns:a16="http://schemas.microsoft.com/office/drawing/2014/main" id="{E20B7228-D3B8-6F4E-8281-04C9B0FB9B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1127CD-9A51-6349-B7EE-19C0383A11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371614-7D97-3142-BBD7-705CCBF6E055}" type="slidenum">
              <a:rPr lang="en-US" smtClean="0"/>
              <a:t>‹#›</a:t>
            </a:fld>
            <a:endParaRPr lang="en-US"/>
          </a:p>
        </p:txBody>
      </p:sp>
    </p:spTree>
    <p:extLst>
      <p:ext uri="{BB962C8B-B14F-4D97-AF65-F5344CB8AC3E}">
        <p14:creationId xmlns:p14="http://schemas.microsoft.com/office/powerpoint/2010/main" val="4261783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5E438-59A5-A143-9262-3DC15A251C73}"/>
              </a:ext>
            </a:extLst>
          </p:cNvPr>
          <p:cNvSpPr>
            <a:spLocks noGrp="1"/>
          </p:cNvSpPr>
          <p:nvPr>
            <p:ph type="ctrTitle"/>
          </p:nvPr>
        </p:nvSpPr>
        <p:spPr/>
        <p:txBody>
          <a:bodyPr/>
          <a:lstStyle/>
          <a:p>
            <a:r>
              <a:rPr lang="en-US" dirty="0"/>
              <a:t>Big Mountain Resort</a:t>
            </a:r>
          </a:p>
        </p:txBody>
      </p:sp>
      <p:sp>
        <p:nvSpPr>
          <p:cNvPr id="3" name="Subtitle 2">
            <a:extLst>
              <a:ext uri="{FF2B5EF4-FFF2-40B4-BE49-F238E27FC236}">
                <a16:creationId xmlns:a16="http://schemas.microsoft.com/office/drawing/2014/main" id="{3B77C4BF-B55D-7046-90BD-EF6655ACEBBE}"/>
              </a:ext>
            </a:extLst>
          </p:cNvPr>
          <p:cNvSpPr>
            <a:spLocks noGrp="1"/>
          </p:cNvSpPr>
          <p:nvPr>
            <p:ph type="subTitle" idx="1"/>
          </p:nvPr>
        </p:nvSpPr>
        <p:spPr/>
        <p:txBody>
          <a:bodyPr/>
          <a:lstStyle/>
          <a:p>
            <a:r>
              <a:rPr lang="en-US" dirty="0"/>
              <a:t>Guided Capstone Presentation</a:t>
            </a:r>
          </a:p>
          <a:p>
            <a:r>
              <a:rPr lang="en-US" dirty="0"/>
              <a:t>Tyler Poore</a:t>
            </a:r>
          </a:p>
        </p:txBody>
      </p:sp>
    </p:spTree>
    <p:extLst>
      <p:ext uri="{BB962C8B-B14F-4D97-AF65-F5344CB8AC3E}">
        <p14:creationId xmlns:p14="http://schemas.microsoft.com/office/powerpoint/2010/main" val="298370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1C430-F8E3-2D4A-9B80-1F61894A5A53}"/>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C5A14EF8-110F-9149-8179-D6DB5C03001A}"/>
              </a:ext>
            </a:extLst>
          </p:cNvPr>
          <p:cNvSpPr>
            <a:spLocks noGrp="1"/>
          </p:cNvSpPr>
          <p:nvPr>
            <p:ph idx="1"/>
          </p:nvPr>
        </p:nvSpPr>
        <p:spPr>
          <a:xfrm>
            <a:off x="838200" y="1825625"/>
            <a:ext cx="10515600" cy="2075815"/>
          </a:xfrm>
        </p:spPr>
        <p:txBody>
          <a:bodyPr>
            <a:normAutofit/>
          </a:bodyPr>
          <a:lstStyle/>
          <a:p>
            <a:pPr marL="0" indent="0">
              <a:buNone/>
            </a:pPr>
            <a:r>
              <a:rPr lang="en-US" dirty="0"/>
              <a:t>Big Mountain Resort, located in Montana, has access to 105 ski trails and averages ~ 350,000 skiers each season. The resort has recently installed an additional lift, increasing operating costs by $1,540,000 this season. The resort's pricing strategy has been to charge a premium above the average price of resorts in its market segment.</a:t>
            </a:r>
          </a:p>
        </p:txBody>
      </p:sp>
      <p:sp>
        <p:nvSpPr>
          <p:cNvPr id="4" name="Rectangle 3">
            <a:extLst>
              <a:ext uri="{FF2B5EF4-FFF2-40B4-BE49-F238E27FC236}">
                <a16:creationId xmlns:a16="http://schemas.microsoft.com/office/drawing/2014/main" id="{E40F0E72-C57E-3D46-9BDF-6A38663476D9}"/>
              </a:ext>
            </a:extLst>
          </p:cNvPr>
          <p:cNvSpPr/>
          <p:nvPr/>
        </p:nvSpPr>
        <p:spPr>
          <a:xfrm>
            <a:off x="838200" y="4036376"/>
            <a:ext cx="10098024" cy="1815882"/>
          </a:xfrm>
          <a:prstGeom prst="rect">
            <a:avLst/>
          </a:prstGeom>
        </p:spPr>
        <p:txBody>
          <a:bodyPr wrap="square">
            <a:spAutoFit/>
          </a:bodyPr>
          <a:lstStyle/>
          <a:p>
            <a:r>
              <a:rPr lang="en-AU" sz="2800" dirty="0"/>
              <a:t>Which resort features are most important to ticket price for developing a pricing model that best capitalizes on Big Mountain Resort’s facilities in order to cover its operating costs while maximizing its returns before the start of the next season?</a:t>
            </a:r>
            <a:endParaRPr lang="en-AU" sz="2800"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77177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52C5-26ED-354D-8145-C51FFAACB40F}"/>
              </a:ext>
            </a:extLst>
          </p:cNvPr>
          <p:cNvSpPr>
            <a:spLocks noGrp="1"/>
          </p:cNvSpPr>
          <p:nvPr>
            <p:ph type="title"/>
          </p:nvPr>
        </p:nvSpPr>
        <p:spPr/>
        <p:txBody>
          <a:bodyPr/>
          <a:lstStyle/>
          <a:p>
            <a:r>
              <a:rPr lang="en-US" dirty="0"/>
              <a:t>Problem Identification</a:t>
            </a:r>
          </a:p>
        </p:txBody>
      </p:sp>
      <p:sp>
        <p:nvSpPr>
          <p:cNvPr id="3" name="Content Placeholder 2">
            <a:extLst>
              <a:ext uri="{FF2B5EF4-FFF2-40B4-BE49-F238E27FC236}">
                <a16:creationId xmlns:a16="http://schemas.microsoft.com/office/drawing/2014/main" id="{C4C8623B-437F-C740-850B-6CEE1E065A07}"/>
              </a:ext>
            </a:extLst>
          </p:cNvPr>
          <p:cNvSpPr>
            <a:spLocks noGrp="1"/>
          </p:cNvSpPr>
          <p:nvPr>
            <p:ph idx="1"/>
          </p:nvPr>
        </p:nvSpPr>
        <p:spPr/>
        <p:txBody>
          <a:bodyPr/>
          <a:lstStyle/>
          <a:p>
            <a:pPr marL="0" lvl="0" indent="0">
              <a:lnSpc>
                <a:spcPct val="100000"/>
              </a:lnSpc>
              <a:spcBef>
                <a:spcPts val="0"/>
              </a:spcBef>
              <a:buNone/>
            </a:pPr>
            <a:r>
              <a:rPr lang="en-AU" dirty="0"/>
              <a:t>By using US ski resort data to train pricing models that indicate which of Big Mountain’s ski resort features are being underutilized, we can determine which features most greatly affect ticket pricing nationwide. We aim to develop a pricing model for Big Mountain Resort that can cover the $1.54M operating expenses of a new lift through capitalizing on the resort’s features before the opening on the next ski season.</a:t>
            </a:r>
          </a:p>
        </p:txBody>
      </p:sp>
    </p:spTree>
    <p:extLst>
      <p:ext uri="{BB962C8B-B14F-4D97-AF65-F5344CB8AC3E}">
        <p14:creationId xmlns:p14="http://schemas.microsoft.com/office/powerpoint/2010/main" val="847100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959EB-5988-DD42-9514-9FE2073335A4}"/>
              </a:ext>
            </a:extLst>
          </p:cNvPr>
          <p:cNvSpPr>
            <a:spLocks noGrp="1"/>
          </p:cNvSpPr>
          <p:nvPr>
            <p:ph type="title"/>
          </p:nvPr>
        </p:nvSpPr>
        <p:spPr/>
        <p:txBody>
          <a:bodyPr/>
          <a:lstStyle/>
          <a:p>
            <a:r>
              <a:rPr lang="en-US" dirty="0"/>
              <a:t>Recommendation and Key Findings</a:t>
            </a:r>
          </a:p>
        </p:txBody>
      </p:sp>
      <p:graphicFrame>
        <p:nvGraphicFramePr>
          <p:cNvPr id="6" name="Content Placeholder 5">
            <a:extLst>
              <a:ext uri="{FF2B5EF4-FFF2-40B4-BE49-F238E27FC236}">
                <a16:creationId xmlns:a16="http://schemas.microsoft.com/office/drawing/2014/main" id="{6D5A86A8-7737-2943-8EA7-B234AA1A04F9}"/>
              </a:ext>
            </a:extLst>
          </p:cNvPr>
          <p:cNvGraphicFramePr>
            <a:graphicFrameLocks noGrp="1"/>
          </p:cNvGraphicFramePr>
          <p:nvPr>
            <p:ph idx="1"/>
            <p:extLst>
              <p:ext uri="{D42A27DB-BD31-4B8C-83A1-F6EECF244321}">
                <p14:modId xmlns:p14="http://schemas.microsoft.com/office/powerpoint/2010/main" val="1863784375"/>
              </p:ext>
            </p:extLst>
          </p:nvPr>
        </p:nvGraphicFramePr>
        <p:xfrm>
          <a:off x="390143" y="1337944"/>
          <a:ext cx="10290051" cy="1828800"/>
        </p:xfrm>
        <a:graphic>
          <a:graphicData uri="http://schemas.openxmlformats.org/drawingml/2006/table">
            <a:tbl>
              <a:tblPr firstRow="1" bandRow="1">
                <a:tableStyleId>{5C22544A-7EE6-4342-B048-85BDC9FD1C3A}</a:tableStyleId>
              </a:tblPr>
              <a:tblGrid>
                <a:gridCol w="1143339">
                  <a:extLst>
                    <a:ext uri="{9D8B030D-6E8A-4147-A177-3AD203B41FA5}">
                      <a16:colId xmlns:a16="http://schemas.microsoft.com/office/drawing/2014/main" val="1261306626"/>
                    </a:ext>
                  </a:extLst>
                </a:gridCol>
                <a:gridCol w="1143339">
                  <a:extLst>
                    <a:ext uri="{9D8B030D-6E8A-4147-A177-3AD203B41FA5}">
                      <a16:colId xmlns:a16="http://schemas.microsoft.com/office/drawing/2014/main" val="1055207495"/>
                    </a:ext>
                  </a:extLst>
                </a:gridCol>
                <a:gridCol w="1143339">
                  <a:extLst>
                    <a:ext uri="{9D8B030D-6E8A-4147-A177-3AD203B41FA5}">
                      <a16:colId xmlns:a16="http://schemas.microsoft.com/office/drawing/2014/main" val="685998549"/>
                    </a:ext>
                  </a:extLst>
                </a:gridCol>
                <a:gridCol w="1143339">
                  <a:extLst>
                    <a:ext uri="{9D8B030D-6E8A-4147-A177-3AD203B41FA5}">
                      <a16:colId xmlns:a16="http://schemas.microsoft.com/office/drawing/2014/main" val="4185551067"/>
                    </a:ext>
                  </a:extLst>
                </a:gridCol>
                <a:gridCol w="1143339">
                  <a:extLst>
                    <a:ext uri="{9D8B030D-6E8A-4147-A177-3AD203B41FA5}">
                      <a16:colId xmlns:a16="http://schemas.microsoft.com/office/drawing/2014/main" val="1829218794"/>
                    </a:ext>
                  </a:extLst>
                </a:gridCol>
                <a:gridCol w="1143339">
                  <a:extLst>
                    <a:ext uri="{9D8B030D-6E8A-4147-A177-3AD203B41FA5}">
                      <a16:colId xmlns:a16="http://schemas.microsoft.com/office/drawing/2014/main" val="549911777"/>
                    </a:ext>
                  </a:extLst>
                </a:gridCol>
                <a:gridCol w="1143339">
                  <a:extLst>
                    <a:ext uri="{9D8B030D-6E8A-4147-A177-3AD203B41FA5}">
                      <a16:colId xmlns:a16="http://schemas.microsoft.com/office/drawing/2014/main" val="1398508829"/>
                    </a:ext>
                  </a:extLst>
                </a:gridCol>
                <a:gridCol w="1143339">
                  <a:extLst>
                    <a:ext uri="{9D8B030D-6E8A-4147-A177-3AD203B41FA5}">
                      <a16:colId xmlns:a16="http://schemas.microsoft.com/office/drawing/2014/main" val="61828164"/>
                    </a:ext>
                  </a:extLst>
                </a:gridCol>
                <a:gridCol w="1143339">
                  <a:extLst>
                    <a:ext uri="{9D8B030D-6E8A-4147-A177-3AD203B41FA5}">
                      <a16:colId xmlns:a16="http://schemas.microsoft.com/office/drawing/2014/main" val="3838548733"/>
                    </a:ext>
                  </a:extLst>
                </a:gridCol>
              </a:tblGrid>
              <a:tr h="735249">
                <a:tc>
                  <a:txBody>
                    <a:bodyPr/>
                    <a:lstStyle/>
                    <a:p>
                      <a:endParaRPr lang="en-US" dirty="0"/>
                    </a:p>
                  </a:txBody>
                  <a:tcPr/>
                </a:tc>
                <a:tc>
                  <a:txBody>
                    <a:bodyPr/>
                    <a:lstStyle/>
                    <a:p>
                      <a:r>
                        <a:rPr lang="en-US" dirty="0"/>
                        <a:t>Vertical Drop (ft.)</a:t>
                      </a:r>
                    </a:p>
                  </a:txBody>
                  <a:tcPr/>
                </a:tc>
                <a:tc>
                  <a:txBody>
                    <a:bodyPr/>
                    <a:lstStyle/>
                    <a:p>
                      <a:r>
                        <a:rPr lang="en-US" dirty="0"/>
                        <a:t>Snow Making (acres)</a:t>
                      </a:r>
                    </a:p>
                  </a:txBody>
                  <a:tcPr/>
                </a:tc>
                <a:tc>
                  <a:txBody>
                    <a:bodyPr/>
                    <a:lstStyle/>
                    <a:p>
                      <a:r>
                        <a:rPr lang="en-US" dirty="0"/>
                        <a:t>Total Chairs</a:t>
                      </a:r>
                    </a:p>
                  </a:txBody>
                  <a:tcPr/>
                </a:tc>
                <a:tc>
                  <a:txBody>
                    <a:bodyPr/>
                    <a:lstStyle/>
                    <a:p>
                      <a:r>
                        <a:rPr lang="en-US" dirty="0"/>
                        <a:t>Fast Quads</a:t>
                      </a:r>
                    </a:p>
                  </a:txBody>
                  <a:tcPr/>
                </a:tc>
                <a:tc>
                  <a:txBody>
                    <a:bodyPr/>
                    <a:lstStyle/>
                    <a:p>
                      <a:r>
                        <a:rPr lang="en-US" dirty="0"/>
                        <a:t>Runs</a:t>
                      </a:r>
                    </a:p>
                  </a:txBody>
                  <a:tcPr/>
                </a:tc>
                <a:tc>
                  <a:txBody>
                    <a:bodyPr/>
                    <a:lstStyle/>
                    <a:p>
                      <a:r>
                        <a:rPr lang="en-US" dirty="0"/>
                        <a:t>Longest Run (miles)</a:t>
                      </a:r>
                    </a:p>
                  </a:txBody>
                  <a:tcPr/>
                </a:tc>
                <a:tc>
                  <a:txBody>
                    <a:bodyPr/>
                    <a:lstStyle/>
                    <a:p>
                      <a:r>
                        <a:rPr lang="en-US" dirty="0"/>
                        <a:t>Trams</a:t>
                      </a:r>
                    </a:p>
                  </a:txBody>
                  <a:tcPr/>
                </a:tc>
                <a:tc>
                  <a:txBody>
                    <a:bodyPr/>
                    <a:lstStyle/>
                    <a:p>
                      <a:r>
                        <a:rPr lang="en-US" dirty="0"/>
                        <a:t>Skiable Terrain (acres)</a:t>
                      </a:r>
                    </a:p>
                  </a:txBody>
                  <a:tcPr/>
                </a:tc>
                <a:extLst>
                  <a:ext uri="{0D108BD9-81ED-4DB2-BD59-A6C34878D82A}">
                    <a16:rowId xmlns:a16="http://schemas.microsoft.com/office/drawing/2014/main" val="3662859461"/>
                  </a:ext>
                </a:extLst>
              </a:tr>
              <a:tr h="609047">
                <a:tc>
                  <a:txBody>
                    <a:bodyPr/>
                    <a:lstStyle/>
                    <a:p>
                      <a:r>
                        <a:rPr lang="en-US" dirty="0"/>
                        <a:t>Big Mountain Resort</a:t>
                      </a:r>
                    </a:p>
                  </a:txBody>
                  <a:tcPr/>
                </a:tc>
                <a:tc>
                  <a:txBody>
                    <a:bodyPr/>
                    <a:lstStyle/>
                    <a:p>
                      <a:r>
                        <a:rPr lang="en-US" dirty="0"/>
                        <a:t>2,353</a:t>
                      </a:r>
                    </a:p>
                  </a:txBody>
                  <a:tcPr/>
                </a:tc>
                <a:tc>
                  <a:txBody>
                    <a:bodyPr/>
                    <a:lstStyle/>
                    <a:p>
                      <a:r>
                        <a:rPr lang="en-US" dirty="0"/>
                        <a:t>600</a:t>
                      </a:r>
                    </a:p>
                  </a:txBody>
                  <a:tcPr/>
                </a:tc>
                <a:tc>
                  <a:txBody>
                    <a:bodyPr/>
                    <a:lstStyle/>
                    <a:p>
                      <a:r>
                        <a:rPr lang="en-US" dirty="0"/>
                        <a:t>14</a:t>
                      </a:r>
                    </a:p>
                  </a:txBody>
                  <a:tcPr/>
                </a:tc>
                <a:tc>
                  <a:txBody>
                    <a:bodyPr/>
                    <a:lstStyle/>
                    <a:p>
                      <a:r>
                        <a:rPr lang="en-US" dirty="0"/>
                        <a:t>3</a:t>
                      </a:r>
                    </a:p>
                  </a:txBody>
                  <a:tcPr/>
                </a:tc>
                <a:tc>
                  <a:txBody>
                    <a:bodyPr/>
                    <a:lstStyle/>
                    <a:p>
                      <a:r>
                        <a:rPr lang="en-US" dirty="0"/>
                        <a:t>105</a:t>
                      </a:r>
                    </a:p>
                  </a:txBody>
                  <a:tcPr/>
                </a:tc>
                <a:tc>
                  <a:txBody>
                    <a:bodyPr/>
                    <a:lstStyle/>
                    <a:p>
                      <a:r>
                        <a:rPr lang="en-US" dirty="0"/>
                        <a:t>3.3</a:t>
                      </a:r>
                    </a:p>
                  </a:txBody>
                  <a:tcPr/>
                </a:tc>
                <a:tc>
                  <a:txBody>
                    <a:bodyPr/>
                    <a:lstStyle/>
                    <a:p>
                      <a:r>
                        <a:rPr lang="en-US" dirty="0"/>
                        <a:t>0</a:t>
                      </a:r>
                    </a:p>
                  </a:txBody>
                  <a:tcPr/>
                </a:tc>
                <a:tc>
                  <a:txBody>
                    <a:bodyPr/>
                    <a:lstStyle/>
                    <a:p>
                      <a:r>
                        <a:rPr lang="en-US" dirty="0"/>
                        <a:t>3,000</a:t>
                      </a:r>
                    </a:p>
                  </a:txBody>
                  <a:tcPr/>
                </a:tc>
                <a:extLst>
                  <a:ext uri="{0D108BD9-81ED-4DB2-BD59-A6C34878D82A}">
                    <a16:rowId xmlns:a16="http://schemas.microsoft.com/office/drawing/2014/main" val="3160620353"/>
                  </a:ext>
                </a:extLst>
              </a:tr>
            </a:tbl>
          </a:graphicData>
        </a:graphic>
      </p:graphicFrame>
      <p:sp>
        <p:nvSpPr>
          <p:cNvPr id="7" name="TextBox 6">
            <a:extLst>
              <a:ext uri="{FF2B5EF4-FFF2-40B4-BE49-F238E27FC236}">
                <a16:creationId xmlns:a16="http://schemas.microsoft.com/office/drawing/2014/main" id="{E83518ED-72B5-7744-B546-1BC0BDEBB461}"/>
              </a:ext>
            </a:extLst>
          </p:cNvPr>
          <p:cNvSpPr txBox="1"/>
          <p:nvPr/>
        </p:nvSpPr>
        <p:spPr>
          <a:xfrm>
            <a:off x="390143" y="3328416"/>
            <a:ext cx="5340093" cy="3416320"/>
          </a:xfrm>
          <a:prstGeom prst="rect">
            <a:avLst/>
          </a:prstGeom>
          <a:noFill/>
        </p:spPr>
        <p:txBody>
          <a:bodyPr wrap="square" rtlCol="0">
            <a:spAutoFit/>
          </a:bodyPr>
          <a:lstStyle/>
          <a:p>
            <a:r>
              <a:rPr lang="en-US" dirty="0"/>
              <a:t>Big Mountain Scenarios: </a:t>
            </a:r>
          </a:p>
          <a:p>
            <a:pPr marL="342900" indent="-342900">
              <a:buFont typeface="+mj-lt"/>
              <a:buAutoNum type="arabicPeriod"/>
            </a:pPr>
            <a:r>
              <a:rPr lang="en-US" dirty="0"/>
              <a:t>Close up to 10 of the least used runs</a:t>
            </a:r>
          </a:p>
          <a:p>
            <a:pPr marL="342900" indent="-342900">
              <a:buFont typeface="+mj-lt"/>
              <a:buAutoNum type="arabicPeriod"/>
            </a:pPr>
            <a:endParaRPr lang="en-US" dirty="0"/>
          </a:p>
          <a:p>
            <a:pPr marL="342900" indent="-342900">
              <a:buFont typeface="+mj-lt"/>
              <a:buAutoNum type="arabicPeriod"/>
            </a:pPr>
            <a:r>
              <a:rPr lang="en-US" dirty="0"/>
              <a:t>Add a run, increasing the vertical drop by 150 feet, and installing an additional chair lift</a:t>
            </a:r>
          </a:p>
          <a:p>
            <a:pPr marL="342900" indent="-342900">
              <a:buFont typeface="+mj-lt"/>
              <a:buAutoNum type="arabicPeriod"/>
            </a:pPr>
            <a:endParaRPr lang="en-US" dirty="0"/>
          </a:p>
          <a:p>
            <a:pPr marL="342900" indent="-342900">
              <a:buFont typeface="+mj-lt"/>
              <a:buAutoNum type="arabicPeriod"/>
            </a:pPr>
            <a:r>
              <a:rPr lang="en-US" dirty="0"/>
              <a:t>Add a run, increasing the vertical drop by 150 feet, and installing an additional chair lift, and adding 2 acres of snow making</a:t>
            </a:r>
          </a:p>
          <a:p>
            <a:pPr marL="342900" indent="-342900">
              <a:buFont typeface="+mj-lt"/>
              <a:buAutoNum type="arabicPeriod"/>
            </a:pPr>
            <a:endParaRPr lang="en-US" dirty="0"/>
          </a:p>
          <a:p>
            <a:pPr marL="342900" indent="-342900">
              <a:buFont typeface="+mj-lt"/>
              <a:buAutoNum type="arabicPeriod"/>
            </a:pPr>
            <a:r>
              <a:rPr lang="en-US" dirty="0"/>
              <a:t>Increasing the longest run by 0.2 miles and adding 4 acres of snow making.</a:t>
            </a:r>
          </a:p>
        </p:txBody>
      </p:sp>
      <p:sp>
        <p:nvSpPr>
          <p:cNvPr id="8" name="Rectangle 7">
            <a:extLst>
              <a:ext uri="{FF2B5EF4-FFF2-40B4-BE49-F238E27FC236}">
                <a16:creationId xmlns:a16="http://schemas.microsoft.com/office/drawing/2014/main" id="{34918EEF-3233-9246-90F4-A40442A99650}"/>
              </a:ext>
            </a:extLst>
          </p:cNvPr>
          <p:cNvSpPr/>
          <p:nvPr/>
        </p:nvSpPr>
        <p:spPr>
          <a:xfrm>
            <a:off x="5730236" y="3466915"/>
            <a:ext cx="6096000" cy="3139321"/>
          </a:xfrm>
          <a:prstGeom prst="rect">
            <a:avLst/>
          </a:prstGeom>
        </p:spPr>
        <p:txBody>
          <a:bodyPr>
            <a:spAutoFit/>
          </a:bodyPr>
          <a:lstStyle/>
          <a:p>
            <a:pPr marL="342900" indent="-342900">
              <a:buFont typeface="+mj-lt"/>
              <a:buAutoNum type="arabicPeriod"/>
            </a:pPr>
            <a:r>
              <a:rPr lang="en-US" dirty="0"/>
              <a:t>Closing one run doesn’t impact revenue, but will negatively impact with additional runs removed</a:t>
            </a:r>
          </a:p>
          <a:p>
            <a:pPr marL="342900" indent="-342900">
              <a:buFont typeface="+mj-lt"/>
              <a:buAutoNum type="arabicPeriod"/>
            </a:pPr>
            <a:endParaRPr lang="en-US" dirty="0"/>
          </a:p>
          <a:p>
            <a:pPr marL="342900" indent="-342900">
              <a:buFont typeface="+mj-lt"/>
              <a:buAutoNum type="arabicPeriod"/>
            </a:pPr>
            <a:r>
              <a:rPr lang="en-US" b="1" dirty="0"/>
              <a:t>Ticket price $1.99 over the season revenue would be $3,474,638</a:t>
            </a:r>
          </a:p>
          <a:p>
            <a:pPr marL="342900" indent="-342900">
              <a:buFont typeface="+mj-lt"/>
              <a:buAutoNum type="arabicPeriod"/>
            </a:pPr>
            <a:endParaRPr lang="en-US" dirty="0"/>
          </a:p>
          <a:p>
            <a:pPr marL="342900" indent="-342900">
              <a:buFont typeface="+mj-lt"/>
              <a:buAutoNum type="arabicPeriod"/>
            </a:pPr>
            <a:r>
              <a:rPr lang="en-US" dirty="0"/>
              <a:t>Additional snow making does not impact ticket price or revenue</a:t>
            </a:r>
          </a:p>
          <a:p>
            <a:pPr marL="342900" indent="-342900">
              <a:buFont typeface="+mj-lt"/>
              <a:buAutoNum type="arabicPeriod"/>
            </a:pPr>
            <a:endParaRPr lang="en-US" dirty="0"/>
          </a:p>
          <a:p>
            <a:pPr marL="342900" indent="-342900">
              <a:buFont typeface="+mj-lt"/>
              <a:buAutoNum type="arabicPeriod"/>
            </a:pPr>
            <a:r>
              <a:rPr lang="en-US" dirty="0"/>
              <a:t>Increasing longest run and coverage through snow making has no impact</a:t>
            </a:r>
          </a:p>
        </p:txBody>
      </p:sp>
    </p:spTree>
    <p:extLst>
      <p:ext uri="{BB962C8B-B14F-4D97-AF65-F5344CB8AC3E}">
        <p14:creationId xmlns:p14="http://schemas.microsoft.com/office/powerpoint/2010/main" val="3383562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F13A3C-1994-0D49-B8EB-853813D306FA}"/>
              </a:ext>
            </a:extLst>
          </p:cNvPr>
          <p:cNvPicPr>
            <a:picLocks noChangeAspect="1"/>
          </p:cNvPicPr>
          <p:nvPr/>
        </p:nvPicPr>
        <p:blipFill>
          <a:blip r:embed="rId2"/>
          <a:stretch>
            <a:fillRect/>
          </a:stretch>
        </p:blipFill>
        <p:spPr>
          <a:xfrm>
            <a:off x="4284980" y="0"/>
            <a:ext cx="7614412" cy="6871543"/>
          </a:xfrm>
          <a:prstGeom prst="rect">
            <a:avLst/>
          </a:prstGeom>
        </p:spPr>
      </p:pic>
      <p:sp>
        <p:nvSpPr>
          <p:cNvPr id="8" name="TextBox 7">
            <a:extLst>
              <a:ext uri="{FF2B5EF4-FFF2-40B4-BE49-F238E27FC236}">
                <a16:creationId xmlns:a16="http://schemas.microsoft.com/office/drawing/2014/main" id="{5E69AF38-02E1-D946-9538-CAA1111A3CD3}"/>
              </a:ext>
            </a:extLst>
          </p:cNvPr>
          <p:cNvSpPr txBox="1"/>
          <p:nvPr/>
        </p:nvSpPr>
        <p:spPr>
          <a:xfrm>
            <a:off x="609600" y="329184"/>
            <a:ext cx="4366708" cy="584775"/>
          </a:xfrm>
          <a:prstGeom prst="rect">
            <a:avLst/>
          </a:prstGeom>
          <a:noFill/>
        </p:spPr>
        <p:txBody>
          <a:bodyPr wrap="none" rtlCol="0">
            <a:spAutoFit/>
          </a:bodyPr>
          <a:lstStyle/>
          <a:p>
            <a:r>
              <a:rPr lang="en-US" sz="3200" dirty="0"/>
              <a:t>Heatmap of Key Features</a:t>
            </a:r>
          </a:p>
        </p:txBody>
      </p:sp>
      <p:sp>
        <p:nvSpPr>
          <p:cNvPr id="9" name="TextBox 8">
            <a:extLst>
              <a:ext uri="{FF2B5EF4-FFF2-40B4-BE49-F238E27FC236}">
                <a16:creationId xmlns:a16="http://schemas.microsoft.com/office/drawing/2014/main" id="{9BFC4F08-367F-2946-B36B-0614831079F7}"/>
              </a:ext>
            </a:extLst>
          </p:cNvPr>
          <p:cNvSpPr txBox="1"/>
          <p:nvPr/>
        </p:nvSpPr>
        <p:spPr>
          <a:xfrm>
            <a:off x="856951" y="1840992"/>
            <a:ext cx="3180679" cy="3046988"/>
          </a:xfrm>
          <a:prstGeom prst="rect">
            <a:avLst/>
          </a:prstGeom>
          <a:noFill/>
        </p:spPr>
        <p:txBody>
          <a:bodyPr wrap="none" rtlCol="0">
            <a:spAutoFit/>
          </a:bodyPr>
          <a:lstStyle/>
          <a:p>
            <a:pPr marL="285750" indent="-285750">
              <a:buFont typeface="Arial" panose="020B0604020202020204" pitchFamily="34" charset="0"/>
              <a:buChar char="•"/>
            </a:pPr>
            <a:r>
              <a:rPr lang="en-US" sz="3200" dirty="0"/>
              <a:t>Key takeaways:</a:t>
            </a:r>
          </a:p>
          <a:p>
            <a:pPr marL="742950" lvl="1" indent="-285750">
              <a:buFont typeface="Arial" panose="020B0604020202020204" pitchFamily="34" charset="0"/>
              <a:buChar char="•"/>
            </a:pPr>
            <a:r>
              <a:rPr lang="en-US" sz="3200" dirty="0"/>
              <a:t>Fast Quads</a:t>
            </a:r>
          </a:p>
          <a:p>
            <a:pPr marL="742950" lvl="1" indent="-285750">
              <a:buFont typeface="Arial" panose="020B0604020202020204" pitchFamily="34" charset="0"/>
              <a:buChar char="•"/>
            </a:pPr>
            <a:r>
              <a:rPr lang="en-US" sz="3200" dirty="0"/>
              <a:t>Snow Making</a:t>
            </a:r>
          </a:p>
          <a:p>
            <a:pPr marL="742950" lvl="1" indent="-285750">
              <a:buFont typeface="Arial" panose="020B0604020202020204" pitchFamily="34" charset="0"/>
              <a:buChar char="•"/>
            </a:pPr>
            <a:r>
              <a:rPr lang="en-US" sz="3200" dirty="0"/>
              <a:t>Runs</a:t>
            </a:r>
          </a:p>
          <a:p>
            <a:pPr marL="742950" lvl="1" indent="-285750">
              <a:buFont typeface="Arial" panose="020B0604020202020204" pitchFamily="34" charset="0"/>
              <a:buChar char="•"/>
            </a:pPr>
            <a:r>
              <a:rPr lang="en-US" sz="3200" dirty="0"/>
              <a:t>Total Chairs</a:t>
            </a:r>
          </a:p>
          <a:p>
            <a:pPr marL="742950" lvl="1" indent="-285750">
              <a:buFont typeface="Arial" panose="020B0604020202020204" pitchFamily="34" charset="0"/>
              <a:buChar char="•"/>
            </a:pPr>
            <a:r>
              <a:rPr lang="en-US" sz="3200" dirty="0"/>
              <a:t>Vertical Drop</a:t>
            </a:r>
          </a:p>
        </p:txBody>
      </p:sp>
    </p:spTree>
    <p:extLst>
      <p:ext uri="{BB962C8B-B14F-4D97-AF65-F5344CB8AC3E}">
        <p14:creationId xmlns:p14="http://schemas.microsoft.com/office/powerpoint/2010/main" val="2139214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2C9DEA-99F0-4746-9401-06AA05B60190}"/>
              </a:ext>
            </a:extLst>
          </p:cNvPr>
          <p:cNvPicPr>
            <a:picLocks noChangeAspect="1"/>
          </p:cNvPicPr>
          <p:nvPr/>
        </p:nvPicPr>
        <p:blipFill>
          <a:blip r:embed="rId2"/>
          <a:stretch>
            <a:fillRect/>
          </a:stretch>
        </p:blipFill>
        <p:spPr>
          <a:xfrm>
            <a:off x="1487424" y="187744"/>
            <a:ext cx="8290560" cy="6670256"/>
          </a:xfrm>
          <a:prstGeom prst="rect">
            <a:avLst/>
          </a:prstGeom>
        </p:spPr>
      </p:pic>
    </p:spTree>
    <p:extLst>
      <p:ext uri="{BB962C8B-B14F-4D97-AF65-F5344CB8AC3E}">
        <p14:creationId xmlns:p14="http://schemas.microsoft.com/office/powerpoint/2010/main" val="1353017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D2C044-4C9A-0A4D-A187-9F5E577B91D8}"/>
              </a:ext>
            </a:extLst>
          </p:cNvPr>
          <p:cNvPicPr>
            <a:picLocks noChangeAspect="1"/>
          </p:cNvPicPr>
          <p:nvPr/>
        </p:nvPicPr>
        <p:blipFill>
          <a:blip r:embed="rId2"/>
          <a:stretch>
            <a:fillRect/>
          </a:stretch>
        </p:blipFill>
        <p:spPr>
          <a:xfrm>
            <a:off x="233354" y="268223"/>
            <a:ext cx="10949006" cy="5998465"/>
          </a:xfrm>
          <a:prstGeom prst="rect">
            <a:avLst/>
          </a:prstGeom>
        </p:spPr>
      </p:pic>
    </p:spTree>
    <p:extLst>
      <p:ext uri="{BB962C8B-B14F-4D97-AF65-F5344CB8AC3E}">
        <p14:creationId xmlns:p14="http://schemas.microsoft.com/office/powerpoint/2010/main" val="1572280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AAC87D0-CD26-1446-A648-6156079F14B2}"/>
              </a:ext>
            </a:extLst>
          </p:cNvPr>
          <p:cNvPicPr>
            <a:picLocks noChangeAspect="1"/>
          </p:cNvPicPr>
          <p:nvPr/>
        </p:nvPicPr>
        <p:blipFill>
          <a:blip r:embed="rId2"/>
          <a:stretch>
            <a:fillRect/>
          </a:stretch>
        </p:blipFill>
        <p:spPr>
          <a:xfrm>
            <a:off x="0" y="0"/>
            <a:ext cx="5808313" cy="3182112"/>
          </a:xfrm>
          <a:prstGeom prst="rect">
            <a:avLst/>
          </a:prstGeom>
        </p:spPr>
      </p:pic>
      <p:pic>
        <p:nvPicPr>
          <p:cNvPr id="13" name="Picture 12">
            <a:extLst>
              <a:ext uri="{FF2B5EF4-FFF2-40B4-BE49-F238E27FC236}">
                <a16:creationId xmlns:a16="http://schemas.microsoft.com/office/drawing/2014/main" id="{0E15510B-E8A2-054C-BBEF-DA5C1AEAF645}"/>
              </a:ext>
            </a:extLst>
          </p:cNvPr>
          <p:cNvPicPr>
            <a:picLocks noChangeAspect="1"/>
          </p:cNvPicPr>
          <p:nvPr/>
        </p:nvPicPr>
        <p:blipFill>
          <a:blip r:embed="rId3"/>
          <a:stretch>
            <a:fillRect/>
          </a:stretch>
        </p:blipFill>
        <p:spPr>
          <a:xfrm>
            <a:off x="0" y="3675888"/>
            <a:ext cx="5808313" cy="3182112"/>
          </a:xfrm>
          <a:prstGeom prst="rect">
            <a:avLst/>
          </a:prstGeom>
        </p:spPr>
      </p:pic>
      <p:pic>
        <p:nvPicPr>
          <p:cNvPr id="14" name="Picture 13">
            <a:extLst>
              <a:ext uri="{FF2B5EF4-FFF2-40B4-BE49-F238E27FC236}">
                <a16:creationId xmlns:a16="http://schemas.microsoft.com/office/drawing/2014/main" id="{0CF05142-12B6-7048-8E63-6BC3B53F22D3}"/>
              </a:ext>
            </a:extLst>
          </p:cNvPr>
          <p:cNvPicPr>
            <a:picLocks noChangeAspect="1"/>
          </p:cNvPicPr>
          <p:nvPr/>
        </p:nvPicPr>
        <p:blipFill>
          <a:blip r:embed="rId4"/>
          <a:stretch>
            <a:fillRect/>
          </a:stretch>
        </p:blipFill>
        <p:spPr>
          <a:xfrm>
            <a:off x="5918040" y="-1288"/>
            <a:ext cx="5810664" cy="3183400"/>
          </a:xfrm>
          <a:prstGeom prst="rect">
            <a:avLst/>
          </a:prstGeom>
        </p:spPr>
      </p:pic>
      <p:pic>
        <p:nvPicPr>
          <p:cNvPr id="15" name="Picture 14">
            <a:extLst>
              <a:ext uri="{FF2B5EF4-FFF2-40B4-BE49-F238E27FC236}">
                <a16:creationId xmlns:a16="http://schemas.microsoft.com/office/drawing/2014/main" id="{5A599447-C54D-184C-81BF-4FB3B6BEA6DD}"/>
              </a:ext>
            </a:extLst>
          </p:cNvPr>
          <p:cNvPicPr>
            <a:picLocks noChangeAspect="1"/>
          </p:cNvPicPr>
          <p:nvPr/>
        </p:nvPicPr>
        <p:blipFill>
          <a:blip r:embed="rId5"/>
          <a:stretch>
            <a:fillRect/>
          </a:stretch>
        </p:blipFill>
        <p:spPr>
          <a:xfrm>
            <a:off x="5918040" y="3675888"/>
            <a:ext cx="5846652" cy="3182112"/>
          </a:xfrm>
          <a:prstGeom prst="rect">
            <a:avLst/>
          </a:prstGeom>
        </p:spPr>
      </p:pic>
    </p:spTree>
    <p:extLst>
      <p:ext uri="{BB962C8B-B14F-4D97-AF65-F5344CB8AC3E}">
        <p14:creationId xmlns:p14="http://schemas.microsoft.com/office/powerpoint/2010/main" val="1657182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9929-689B-EA42-9B29-69BC580AC191}"/>
              </a:ext>
            </a:extLst>
          </p:cNvPr>
          <p:cNvSpPr>
            <a:spLocks noGrp="1"/>
          </p:cNvSpPr>
          <p:nvPr>
            <p:ph type="title"/>
          </p:nvPr>
        </p:nvSpPr>
        <p:spPr/>
        <p:txBody>
          <a:bodyPr/>
          <a:lstStyle/>
          <a:p>
            <a:r>
              <a:rPr lang="en-US" dirty="0"/>
              <a:t>Summary and Conclusion</a:t>
            </a:r>
          </a:p>
        </p:txBody>
      </p:sp>
      <p:pic>
        <p:nvPicPr>
          <p:cNvPr id="4" name="Picture 3">
            <a:extLst>
              <a:ext uri="{FF2B5EF4-FFF2-40B4-BE49-F238E27FC236}">
                <a16:creationId xmlns:a16="http://schemas.microsoft.com/office/drawing/2014/main" id="{7B52A7F3-A598-2E4B-815A-7418D45DD3CB}"/>
              </a:ext>
            </a:extLst>
          </p:cNvPr>
          <p:cNvPicPr>
            <a:picLocks noChangeAspect="1"/>
          </p:cNvPicPr>
          <p:nvPr/>
        </p:nvPicPr>
        <p:blipFill>
          <a:blip r:embed="rId2"/>
          <a:stretch>
            <a:fillRect/>
          </a:stretch>
        </p:blipFill>
        <p:spPr>
          <a:xfrm>
            <a:off x="435864" y="1935988"/>
            <a:ext cx="6054356" cy="3221228"/>
          </a:xfrm>
          <a:prstGeom prst="rect">
            <a:avLst/>
          </a:prstGeom>
        </p:spPr>
      </p:pic>
      <p:sp>
        <p:nvSpPr>
          <p:cNvPr id="5" name="TextBox 4">
            <a:extLst>
              <a:ext uri="{FF2B5EF4-FFF2-40B4-BE49-F238E27FC236}">
                <a16:creationId xmlns:a16="http://schemas.microsoft.com/office/drawing/2014/main" id="{BB3F688B-5B21-DB46-89CD-11FEBC11EAFD}"/>
              </a:ext>
            </a:extLst>
          </p:cNvPr>
          <p:cNvSpPr txBox="1"/>
          <p:nvPr/>
        </p:nvSpPr>
        <p:spPr>
          <a:xfrm>
            <a:off x="6490220" y="1690688"/>
            <a:ext cx="5096256" cy="4619854"/>
          </a:xfrm>
          <a:prstGeom prst="rect">
            <a:avLst/>
          </a:prstGeom>
          <a:noFill/>
        </p:spPr>
        <p:txBody>
          <a:bodyPr wrap="square" rtlCol="0">
            <a:spAutoFit/>
          </a:bodyPr>
          <a:lstStyle/>
          <a:p>
            <a:pPr>
              <a:lnSpc>
                <a:spcPct val="150000"/>
              </a:lnSpc>
            </a:pPr>
            <a:r>
              <a:rPr lang="en-US" dirty="0"/>
              <a:t>Assuming 350,000 visitors on average, skiing for 5 days each:</a:t>
            </a:r>
          </a:p>
          <a:p>
            <a:pPr marL="285750" indent="-285750">
              <a:lnSpc>
                <a:spcPct val="150000"/>
              </a:lnSpc>
              <a:buFont typeface="Arial" panose="020B0604020202020204" pitchFamily="34" charset="0"/>
              <a:buChar char="•"/>
            </a:pPr>
            <a:r>
              <a:rPr lang="en-US" dirty="0"/>
              <a:t>Closing one run doesn’t impact revenue</a:t>
            </a:r>
          </a:p>
          <a:p>
            <a:pPr marL="285750" indent="-285750">
              <a:lnSpc>
                <a:spcPct val="150000"/>
              </a:lnSpc>
              <a:buFont typeface="Arial" panose="020B0604020202020204" pitchFamily="34" charset="0"/>
              <a:buChar char="•"/>
            </a:pPr>
            <a:r>
              <a:rPr lang="en-US" dirty="0"/>
              <a:t>Adding a run, installing a lift, increasing vertical drop by 150 ft. –</a:t>
            </a:r>
          </a:p>
          <a:p>
            <a:pPr marL="742950" lvl="1" indent="-285750">
              <a:lnSpc>
                <a:spcPct val="150000"/>
              </a:lnSpc>
              <a:buFont typeface="Arial" panose="020B0604020202020204" pitchFamily="34" charset="0"/>
              <a:buChar char="•"/>
            </a:pPr>
            <a:r>
              <a:rPr lang="en-US" dirty="0"/>
              <a:t> Ticket price $1.99 over the season revenue would be $3,474,638</a:t>
            </a:r>
          </a:p>
          <a:p>
            <a:pPr marL="285750" indent="-285750">
              <a:lnSpc>
                <a:spcPct val="150000"/>
              </a:lnSpc>
              <a:buFont typeface="Arial" panose="020B0604020202020204" pitchFamily="34" charset="0"/>
              <a:buChar char="•"/>
            </a:pPr>
            <a:r>
              <a:rPr lang="en-US" dirty="0"/>
              <a:t>Additional snow making does not impact ticket price or revenue</a:t>
            </a:r>
          </a:p>
          <a:p>
            <a:pPr marL="285750" indent="-285750">
              <a:lnSpc>
                <a:spcPct val="150000"/>
              </a:lnSpc>
              <a:buFont typeface="Arial" panose="020B0604020202020204" pitchFamily="34" charset="0"/>
              <a:buChar char="•"/>
            </a:pPr>
            <a:r>
              <a:rPr lang="en-US" dirty="0"/>
              <a:t>Increasing longest run by 0.2 miles and coverage through snow making has no impact</a:t>
            </a:r>
          </a:p>
        </p:txBody>
      </p:sp>
    </p:spTree>
    <p:extLst>
      <p:ext uri="{BB962C8B-B14F-4D97-AF65-F5344CB8AC3E}">
        <p14:creationId xmlns:p14="http://schemas.microsoft.com/office/powerpoint/2010/main" val="8707284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437</Words>
  <Application>Microsoft Macintosh PowerPoint</Application>
  <PresentationFormat>Widescreen</PresentationFormat>
  <Paragraphs>55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Big Mountain Resort</vt:lpstr>
      <vt:lpstr>Background</vt:lpstr>
      <vt:lpstr>Problem Identification</vt:lpstr>
      <vt:lpstr>Recommendation and Key Findings</vt:lpstr>
      <vt:lpstr>PowerPoint Presentation</vt:lpstr>
      <vt:lpstr>PowerPoint Presentation</vt:lpstr>
      <vt:lpstr>PowerPoint Presentation</vt:lpstr>
      <vt:lpstr>PowerPoint Presentation</vt:lpstr>
      <vt:lpstr>Summary and 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8</cp:revision>
  <dcterms:created xsi:type="dcterms:W3CDTF">2021-02-08T19:32:41Z</dcterms:created>
  <dcterms:modified xsi:type="dcterms:W3CDTF">2021-02-08T20:40:32Z</dcterms:modified>
</cp:coreProperties>
</file>

<file path=docProps/thumbnail.jpeg>
</file>